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8" Type="http://schemas.openxmlformats.org/officeDocument/2006/relationships/slideLayout" Target="../slideLayouts/slideLayout1.xml"/><Relationship Id="rId9"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7" Type="http://schemas.openxmlformats.org/officeDocument/2006/relationships/slideLayout" Target="../slideLayouts/slideLayout1.xml"/><Relationship Id="rId8"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2820710"/>
            <a:ext cx="5669280" cy="833199"/>
          </a:xfrm>
          <a:prstGeom prst="rect">
            <a:avLst/>
          </a:prstGeom>
          <a:noFill/>
          <a:ln/>
        </p:spPr>
        <p:txBody>
          <a:bodyPr wrap="none" rtlCol="0" anchor="t"/>
          <a:lstStyle/>
          <a:p>
            <a:pPr indent="0" marL="0">
              <a:lnSpc>
                <a:spcPts val="6561"/>
              </a:lnSpc>
              <a:buNone/>
            </a:pPr>
            <a:r>
              <a:rPr lang="en-US" sz="5249" b="1" dirty="0">
                <a:solidFill>
                  <a:srgbClr val="FFFFFF"/>
                </a:solidFill>
                <a:latin typeface="Nunito" pitchFamily="34" charset="0"/>
                <a:ea typeface="Nunito" pitchFamily="34" charset="-122"/>
                <a:cs typeface="Nunito" pitchFamily="34" charset="-120"/>
              </a:rPr>
              <a:t>Discos Duros HDD</a:t>
            </a:r>
            <a:endParaRPr lang="en-US" sz="5249" dirty="0"/>
          </a:p>
        </p:txBody>
      </p:sp>
      <p:sp>
        <p:nvSpPr>
          <p:cNvPr id="6" name="Text 2"/>
          <p:cNvSpPr/>
          <p:nvPr/>
        </p:nvSpPr>
        <p:spPr>
          <a:xfrm>
            <a:off x="833199" y="3987165"/>
            <a:ext cx="7477601" cy="1421606"/>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Los discos duros HDD (Hard Disk Drive) son dispositivos de almacenamiento de datos que utilizan discos magnéticos para guardar la información. Aunque son más lentos que los SSD, son ideales para almacenar grandes cantidades de datos a un costo más bajo.</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2348389" y="1865471"/>
            <a:ext cx="4556760" cy="694373"/>
          </a:xfrm>
          <a:prstGeom prst="rect">
            <a:avLst/>
          </a:prstGeom>
          <a:noFill/>
          <a:ln/>
        </p:spPr>
        <p:txBody>
          <a:bodyPr wrap="none" rtlCol="0" anchor="t"/>
          <a:lstStyle/>
          <a:p>
            <a:pPr indent="0" marL="0">
              <a:lnSpc>
                <a:spcPts val="5468"/>
              </a:lnSpc>
              <a:buNone/>
            </a:pPr>
            <a:r>
              <a:rPr lang="en-US" sz="4374" b="1" dirty="0">
                <a:solidFill>
                  <a:srgbClr val="FFFFFF"/>
                </a:solidFill>
                <a:latin typeface="Nunito" pitchFamily="34" charset="0"/>
                <a:ea typeface="Nunito" pitchFamily="34" charset="-122"/>
                <a:cs typeface="Nunito" pitchFamily="34" charset="-120"/>
              </a:rPr>
              <a:t>Discos Duros SSD</a:t>
            </a:r>
            <a:endParaRPr lang="en-US" sz="4374" dirty="0"/>
          </a:p>
        </p:txBody>
      </p:sp>
      <p:sp>
        <p:nvSpPr>
          <p:cNvPr id="5" name="Text 2"/>
          <p:cNvSpPr/>
          <p:nvPr/>
        </p:nvSpPr>
        <p:spPr>
          <a:xfrm>
            <a:off x="2348389" y="3115270"/>
            <a:ext cx="2949416" cy="694373"/>
          </a:xfrm>
          <a:prstGeom prst="rect">
            <a:avLst/>
          </a:prstGeom>
          <a:noFill/>
          <a:ln/>
        </p:spPr>
        <p:txBody>
          <a:bodyPr wrap="square" rtlCol="0" anchor="t"/>
          <a:lstStyle/>
          <a:p>
            <a:pPr indent="0" marL="0">
              <a:lnSpc>
                <a:spcPts val="2734"/>
              </a:lnSpc>
              <a:buNone/>
            </a:pPr>
            <a:r>
              <a:rPr lang="en-US" sz="2187" b="1" dirty="0">
                <a:solidFill>
                  <a:srgbClr val="FFFFFF"/>
                </a:solidFill>
                <a:latin typeface="Nunito" pitchFamily="34" charset="0"/>
                <a:ea typeface="Nunito" pitchFamily="34" charset="-122"/>
                <a:cs typeface="Nunito" pitchFamily="34" charset="-120"/>
              </a:rPr>
              <a:t>Velocidad y Rendimiento</a:t>
            </a:r>
            <a:endParaRPr lang="en-US" sz="2187" dirty="0"/>
          </a:p>
        </p:txBody>
      </p:sp>
      <p:sp>
        <p:nvSpPr>
          <p:cNvPr id="6" name="Text 3"/>
          <p:cNvSpPr/>
          <p:nvPr/>
        </p:nvSpPr>
        <p:spPr>
          <a:xfrm>
            <a:off x="2348389" y="4031813"/>
            <a:ext cx="2949416" cy="2132409"/>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Los discos duros SSD (Solid State Drive) son conocidos por su rapidez y eficiencia. No tienen partes móviles, lo que les permite acceder a los datos de forma casi instantánea.</a:t>
            </a:r>
            <a:endParaRPr lang="en-US" sz="1750" dirty="0"/>
          </a:p>
        </p:txBody>
      </p:sp>
      <p:sp>
        <p:nvSpPr>
          <p:cNvPr id="7" name="Text 4"/>
          <p:cNvSpPr/>
          <p:nvPr/>
        </p:nvSpPr>
        <p:spPr>
          <a:xfrm>
            <a:off x="5847398" y="3115270"/>
            <a:ext cx="2221944" cy="347186"/>
          </a:xfrm>
          <a:prstGeom prst="rect">
            <a:avLst/>
          </a:prstGeom>
          <a:noFill/>
          <a:ln/>
        </p:spPr>
        <p:txBody>
          <a:bodyPr wrap="none" rtlCol="0" anchor="t"/>
          <a:lstStyle/>
          <a:p>
            <a:pPr indent="0" marL="0">
              <a:lnSpc>
                <a:spcPts val="2734"/>
              </a:lnSpc>
              <a:buNone/>
            </a:pPr>
            <a:r>
              <a:rPr lang="en-US" sz="2187" b="1" dirty="0">
                <a:solidFill>
                  <a:srgbClr val="FFFFFF"/>
                </a:solidFill>
                <a:latin typeface="Nunito" pitchFamily="34" charset="0"/>
                <a:ea typeface="Nunito" pitchFamily="34" charset="-122"/>
                <a:cs typeface="Nunito" pitchFamily="34" charset="-120"/>
              </a:rPr>
              <a:t>Confiabilidad</a:t>
            </a:r>
            <a:endParaRPr lang="en-US" sz="2187" dirty="0"/>
          </a:p>
        </p:txBody>
      </p:sp>
      <p:sp>
        <p:nvSpPr>
          <p:cNvPr id="8" name="Text 5"/>
          <p:cNvSpPr/>
          <p:nvPr/>
        </p:nvSpPr>
        <p:spPr>
          <a:xfrm>
            <a:off x="5847398" y="3684627"/>
            <a:ext cx="2949416" cy="2132409"/>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La falta de partes móviles hace que los SSD sean más confiables y duraderos que los discos duros tradicionales. Además, son menos propensos a fallas mecánicas.</a:t>
            </a:r>
            <a:endParaRPr lang="en-US" sz="1750" dirty="0"/>
          </a:p>
        </p:txBody>
      </p:sp>
      <p:sp>
        <p:nvSpPr>
          <p:cNvPr id="9" name="Text 6"/>
          <p:cNvSpPr/>
          <p:nvPr/>
        </p:nvSpPr>
        <p:spPr>
          <a:xfrm>
            <a:off x="9346406" y="3115270"/>
            <a:ext cx="2221944" cy="347186"/>
          </a:xfrm>
          <a:prstGeom prst="rect">
            <a:avLst/>
          </a:prstGeom>
          <a:noFill/>
          <a:ln/>
        </p:spPr>
        <p:txBody>
          <a:bodyPr wrap="none" rtlCol="0" anchor="t"/>
          <a:lstStyle/>
          <a:p>
            <a:pPr indent="0" marL="0">
              <a:lnSpc>
                <a:spcPts val="2734"/>
              </a:lnSpc>
              <a:buNone/>
            </a:pPr>
            <a:r>
              <a:rPr lang="en-US" sz="2187" b="1" dirty="0">
                <a:solidFill>
                  <a:srgbClr val="FFFFFF"/>
                </a:solidFill>
                <a:latin typeface="Nunito" pitchFamily="34" charset="0"/>
                <a:ea typeface="Nunito" pitchFamily="34" charset="-122"/>
                <a:cs typeface="Nunito" pitchFamily="34" charset="-120"/>
              </a:rPr>
              <a:t>Portabilidad</a:t>
            </a:r>
            <a:endParaRPr lang="en-US" sz="2187" dirty="0"/>
          </a:p>
        </p:txBody>
      </p:sp>
      <p:sp>
        <p:nvSpPr>
          <p:cNvPr id="10" name="Text 7"/>
          <p:cNvSpPr/>
          <p:nvPr/>
        </p:nvSpPr>
        <p:spPr>
          <a:xfrm>
            <a:off x="9346406" y="3684627"/>
            <a:ext cx="2949416" cy="1777008"/>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Los discos duros SSD suelen ser más livianos y compactos, lo que los hace ideales para computadoras portátiles y dispositivos móviles.</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r>
          <p:cNvPicPr>
            <a:picLocks noChangeAspect="1"/>
          </p:cNvPicPr>
          <p:nvPr/>
        </p:nvPicPr>
        <p:blipFill>
          <a:blip r:embed="rId2"/>
          <a:stretch>
            <a:fillRect/>
          </a:stretch>
        </p:blipFill>
        <p:spPr>
          <a:xfrm>
            <a:off x="10972800" y="0"/>
            <a:ext cx="3657600" cy="8229600"/>
          </a:xfrm>
          <a:prstGeom prst="rect">
            <a:avLst/>
          </a:prstGeom>
        </p:spPr>
      </p:pic>
      <p:sp>
        <p:nvSpPr>
          <p:cNvPr id="5" name="Text 1"/>
          <p:cNvSpPr/>
          <p:nvPr/>
        </p:nvSpPr>
        <p:spPr>
          <a:xfrm>
            <a:off x="833199" y="1515666"/>
            <a:ext cx="5608320" cy="694373"/>
          </a:xfrm>
          <a:prstGeom prst="rect">
            <a:avLst/>
          </a:prstGeom>
          <a:noFill/>
          <a:ln/>
        </p:spPr>
        <p:txBody>
          <a:bodyPr wrap="none" rtlCol="0" anchor="t"/>
          <a:lstStyle/>
          <a:p>
            <a:pPr indent="0" marL="0">
              <a:lnSpc>
                <a:spcPts val="5468"/>
              </a:lnSpc>
              <a:buNone/>
            </a:pPr>
            <a:r>
              <a:rPr lang="en-US" sz="4374" b="1" dirty="0">
                <a:solidFill>
                  <a:srgbClr val="FFFFFF"/>
                </a:solidFill>
                <a:latin typeface="Nunito" pitchFamily="34" charset="0"/>
                <a:ea typeface="Nunito" pitchFamily="34" charset="-122"/>
                <a:cs typeface="Nunito" pitchFamily="34" charset="-120"/>
              </a:rPr>
              <a:t>Discos Duros Híbridos</a:t>
            </a:r>
            <a:endParaRPr lang="en-US" sz="4374" dirty="0"/>
          </a:p>
        </p:txBody>
      </p:sp>
      <p:sp>
        <p:nvSpPr>
          <p:cNvPr id="6" name="Shape 2"/>
          <p:cNvSpPr/>
          <p:nvPr/>
        </p:nvSpPr>
        <p:spPr>
          <a:xfrm>
            <a:off x="833199" y="2716887"/>
            <a:ext cx="499943" cy="499943"/>
          </a:xfrm>
          <a:prstGeom prst="roundRect">
            <a:avLst>
              <a:gd name="adj" fmla="val 80001"/>
            </a:avLst>
          </a:prstGeom>
          <a:solidFill>
            <a:srgbClr val="00002E"/>
          </a:solidFill>
          <a:ln w="27742">
            <a:solidFill>
              <a:srgbClr val="F2B42D"/>
            </a:solidFill>
            <a:prstDash val="solid"/>
          </a:ln>
        </p:spPr>
      </p:sp>
      <p:sp>
        <p:nvSpPr>
          <p:cNvPr id="7" name="Text 3"/>
          <p:cNvSpPr/>
          <p:nvPr/>
        </p:nvSpPr>
        <p:spPr>
          <a:xfrm>
            <a:off x="984052" y="2758559"/>
            <a:ext cx="198120" cy="416481"/>
          </a:xfrm>
          <a:prstGeom prst="rect">
            <a:avLst/>
          </a:prstGeom>
          <a:noFill/>
          <a:ln/>
        </p:spPr>
        <p:txBody>
          <a:bodyPr wrap="none" rtlCol="0" anchor="t"/>
          <a:lstStyle/>
          <a:p>
            <a:pPr algn="ctr" indent="0" marL="0">
              <a:lnSpc>
                <a:spcPts val="3281"/>
              </a:lnSpc>
              <a:buNone/>
            </a:pPr>
            <a:r>
              <a:rPr lang="en-US" sz="2624" b="1" dirty="0">
                <a:solidFill>
                  <a:srgbClr val="F2B42D"/>
                </a:solidFill>
                <a:latin typeface="Nunito" pitchFamily="34" charset="0"/>
                <a:ea typeface="Nunito" pitchFamily="34" charset="-122"/>
                <a:cs typeface="Nunito" pitchFamily="34" charset="-120"/>
              </a:rPr>
              <a:t>1</a:t>
            </a:r>
            <a:endParaRPr lang="en-US" sz="2624" dirty="0"/>
          </a:p>
        </p:txBody>
      </p:sp>
      <p:sp>
        <p:nvSpPr>
          <p:cNvPr id="8" name="Text 4"/>
          <p:cNvSpPr/>
          <p:nvPr/>
        </p:nvSpPr>
        <p:spPr>
          <a:xfrm>
            <a:off x="1555313" y="2793206"/>
            <a:ext cx="3642360" cy="347186"/>
          </a:xfrm>
          <a:prstGeom prst="rect">
            <a:avLst/>
          </a:prstGeom>
          <a:noFill/>
          <a:ln/>
        </p:spPr>
        <p:txBody>
          <a:bodyPr wrap="none" rtlCol="0" anchor="t"/>
          <a:lstStyle/>
          <a:p>
            <a:pPr indent="0" marL="0">
              <a:lnSpc>
                <a:spcPts val="2734"/>
              </a:lnSpc>
              <a:buNone/>
            </a:pPr>
            <a:r>
              <a:rPr lang="en-US" sz="2187" b="1" dirty="0">
                <a:solidFill>
                  <a:srgbClr val="F2B42D"/>
                </a:solidFill>
                <a:latin typeface="Nunito" pitchFamily="34" charset="0"/>
                <a:ea typeface="Nunito" pitchFamily="34" charset="-122"/>
                <a:cs typeface="Nunito" pitchFamily="34" charset="-120"/>
              </a:rPr>
              <a:t>Combinación de Tecnologías</a:t>
            </a:r>
            <a:endParaRPr lang="en-US" sz="2187" dirty="0"/>
          </a:p>
        </p:txBody>
      </p:sp>
      <p:sp>
        <p:nvSpPr>
          <p:cNvPr id="9" name="Text 5"/>
          <p:cNvSpPr/>
          <p:nvPr/>
        </p:nvSpPr>
        <p:spPr>
          <a:xfrm>
            <a:off x="1555313" y="3273623"/>
            <a:ext cx="3820001" cy="1421606"/>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Los discos duros híbridos combinan la capacidad de almacenamiento de un HDD con la velocidad de un SSD, lo que permite un rendimiento equilibrado.</a:t>
            </a:r>
            <a:endParaRPr lang="en-US" sz="1750" dirty="0"/>
          </a:p>
        </p:txBody>
      </p:sp>
      <p:sp>
        <p:nvSpPr>
          <p:cNvPr id="10" name="Shape 6"/>
          <p:cNvSpPr/>
          <p:nvPr/>
        </p:nvSpPr>
        <p:spPr>
          <a:xfrm>
            <a:off x="5597485" y="2716887"/>
            <a:ext cx="499943" cy="499943"/>
          </a:xfrm>
          <a:prstGeom prst="roundRect">
            <a:avLst>
              <a:gd name="adj" fmla="val 80001"/>
            </a:avLst>
          </a:prstGeom>
          <a:solidFill>
            <a:srgbClr val="00002E"/>
          </a:solidFill>
          <a:ln w="27742">
            <a:solidFill>
              <a:srgbClr val="D7425E"/>
            </a:solidFill>
            <a:prstDash val="solid"/>
          </a:ln>
        </p:spPr>
      </p:sp>
      <p:sp>
        <p:nvSpPr>
          <p:cNvPr id="11" name="Text 7"/>
          <p:cNvSpPr/>
          <p:nvPr/>
        </p:nvSpPr>
        <p:spPr>
          <a:xfrm>
            <a:off x="5748338" y="2758559"/>
            <a:ext cx="198120" cy="416481"/>
          </a:xfrm>
          <a:prstGeom prst="rect">
            <a:avLst/>
          </a:prstGeom>
          <a:noFill/>
          <a:ln/>
        </p:spPr>
        <p:txBody>
          <a:bodyPr wrap="none" rtlCol="0" anchor="t"/>
          <a:lstStyle/>
          <a:p>
            <a:pPr algn="ctr" indent="0" marL="0">
              <a:lnSpc>
                <a:spcPts val="3281"/>
              </a:lnSpc>
              <a:buNone/>
            </a:pPr>
            <a:r>
              <a:rPr lang="en-US" sz="2624" b="1" dirty="0">
                <a:solidFill>
                  <a:srgbClr val="D7425E"/>
                </a:solidFill>
                <a:latin typeface="Nunito" pitchFamily="34" charset="0"/>
                <a:ea typeface="Nunito" pitchFamily="34" charset="-122"/>
                <a:cs typeface="Nunito" pitchFamily="34" charset="-120"/>
              </a:rPr>
              <a:t>2</a:t>
            </a:r>
            <a:endParaRPr lang="en-US" sz="2624" dirty="0"/>
          </a:p>
        </p:txBody>
      </p:sp>
      <p:sp>
        <p:nvSpPr>
          <p:cNvPr id="12" name="Text 8"/>
          <p:cNvSpPr/>
          <p:nvPr/>
        </p:nvSpPr>
        <p:spPr>
          <a:xfrm>
            <a:off x="6319599" y="2793206"/>
            <a:ext cx="3055620" cy="347186"/>
          </a:xfrm>
          <a:prstGeom prst="rect">
            <a:avLst/>
          </a:prstGeom>
          <a:noFill/>
          <a:ln/>
        </p:spPr>
        <p:txBody>
          <a:bodyPr wrap="none" rtlCol="0" anchor="t"/>
          <a:lstStyle/>
          <a:p>
            <a:pPr indent="0" marL="0">
              <a:lnSpc>
                <a:spcPts val="2734"/>
              </a:lnSpc>
              <a:buNone/>
            </a:pPr>
            <a:r>
              <a:rPr lang="en-US" sz="2187" b="1" dirty="0">
                <a:solidFill>
                  <a:srgbClr val="D7425E"/>
                </a:solidFill>
                <a:latin typeface="Nunito" pitchFamily="34" charset="0"/>
                <a:ea typeface="Nunito" pitchFamily="34" charset="-122"/>
                <a:cs typeface="Nunito" pitchFamily="34" charset="-120"/>
              </a:rPr>
              <a:t>Mejora del Rendimiento</a:t>
            </a:r>
            <a:endParaRPr lang="en-US" sz="2187" dirty="0"/>
          </a:p>
        </p:txBody>
      </p:sp>
      <p:sp>
        <p:nvSpPr>
          <p:cNvPr id="13" name="Text 9"/>
          <p:cNvSpPr/>
          <p:nvPr/>
        </p:nvSpPr>
        <p:spPr>
          <a:xfrm>
            <a:off x="6319599" y="3273623"/>
            <a:ext cx="3820001" cy="1777008"/>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Almacenando los archivos más utilizados en el SSD, los discos duros híbridos pueden acelerar el tiempo de carga de los programas y el inicio del sistema operativo.</a:t>
            </a:r>
            <a:endParaRPr lang="en-US" sz="1750" dirty="0"/>
          </a:p>
        </p:txBody>
      </p:sp>
      <p:sp>
        <p:nvSpPr>
          <p:cNvPr id="14" name="Shape 10"/>
          <p:cNvSpPr/>
          <p:nvPr/>
        </p:nvSpPr>
        <p:spPr>
          <a:xfrm>
            <a:off x="833199" y="5446395"/>
            <a:ext cx="499943" cy="499943"/>
          </a:xfrm>
          <a:prstGeom prst="roundRect">
            <a:avLst>
              <a:gd name="adj" fmla="val 80001"/>
            </a:avLst>
          </a:prstGeom>
          <a:solidFill>
            <a:srgbClr val="00002E"/>
          </a:solidFill>
          <a:ln w="27742">
            <a:solidFill>
              <a:srgbClr val="DD785E"/>
            </a:solidFill>
            <a:prstDash val="solid"/>
          </a:ln>
        </p:spPr>
      </p:sp>
      <p:sp>
        <p:nvSpPr>
          <p:cNvPr id="15" name="Text 11"/>
          <p:cNvSpPr/>
          <p:nvPr/>
        </p:nvSpPr>
        <p:spPr>
          <a:xfrm>
            <a:off x="984052" y="5488067"/>
            <a:ext cx="198120" cy="416481"/>
          </a:xfrm>
          <a:prstGeom prst="rect">
            <a:avLst/>
          </a:prstGeom>
          <a:noFill/>
          <a:ln/>
        </p:spPr>
        <p:txBody>
          <a:bodyPr wrap="none" rtlCol="0" anchor="t"/>
          <a:lstStyle/>
          <a:p>
            <a:pPr algn="ctr" indent="0" marL="0">
              <a:lnSpc>
                <a:spcPts val="3281"/>
              </a:lnSpc>
              <a:buNone/>
            </a:pPr>
            <a:r>
              <a:rPr lang="en-US" sz="2624" b="1" dirty="0">
                <a:solidFill>
                  <a:srgbClr val="DD785E"/>
                </a:solidFill>
                <a:latin typeface="Nunito" pitchFamily="34" charset="0"/>
                <a:ea typeface="Nunito" pitchFamily="34" charset="-122"/>
                <a:cs typeface="Nunito" pitchFamily="34" charset="-120"/>
              </a:rPr>
              <a:t>3</a:t>
            </a:r>
            <a:endParaRPr lang="en-US" sz="2624" dirty="0"/>
          </a:p>
        </p:txBody>
      </p:sp>
      <p:sp>
        <p:nvSpPr>
          <p:cNvPr id="16" name="Text 12"/>
          <p:cNvSpPr/>
          <p:nvPr/>
        </p:nvSpPr>
        <p:spPr>
          <a:xfrm>
            <a:off x="1555313" y="5522714"/>
            <a:ext cx="2484120" cy="347186"/>
          </a:xfrm>
          <a:prstGeom prst="rect">
            <a:avLst/>
          </a:prstGeom>
          <a:noFill/>
          <a:ln/>
        </p:spPr>
        <p:txBody>
          <a:bodyPr wrap="none" rtlCol="0" anchor="t"/>
          <a:lstStyle/>
          <a:p>
            <a:pPr indent="0" marL="0">
              <a:lnSpc>
                <a:spcPts val="2734"/>
              </a:lnSpc>
              <a:buNone/>
            </a:pPr>
            <a:r>
              <a:rPr lang="en-US" sz="2187" b="1" dirty="0">
                <a:solidFill>
                  <a:srgbClr val="DD785E"/>
                </a:solidFill>
                <a:latin typeface="Nunito" pitchFamily="34" charset="0"/>
                <a:ea typeface="Nunito" pitchFamily="34" charset="-122"/>
                <a:cs typeface="Nunito" pitchFamily="34" charset="-120"/>
              </a:rPr>
              <a:t>Rendimiento-Coste</a:t>
            </a:r>
            <a:endParaRPr lang="en-US" sz="2187" dirty="0"/>
          </a:p>
        </p:txBody>
      </p:sp>
      <p:sp>
        <p:nvSpPr>
          <p:cNvPr id="17" name="Text 13"/>
          <p:cNvSpPr/>
          <p:nvPr/>
        </p:nvSpPr>
        <p:spPr>
          <a:xfrm>
            <a:off x="1555313" y="6003131"/>
            <a:ext cx="8584287" cy="710803"/>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Ofrecen un mejor rendimiento que los HDD tradicionales a un precio más asequible que los SSD puros.</a:t>
            </a:r>
            <a:endParaRPr lang="en-US" sz="1750" dirty="0"/>
          </a:p>
        </p:txBody>
      </p:sp>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2348389" y="1468041"/>
            <a:ext cx="5684520" cy="694373"/>
          </a:xfrm>
          <a:prstGeom prst="rect">
            <a:avLst/>
          </a:prstGeom>
          <a:noFill/>
          <a:ln/>
        </p:spPr>
        <p:txBody>
          <a:bodyPr wrap="none" rtlCol="0" anchor="t"/>
          <a:lstStyle/>
          <a:p>
            <a:pPr indent="0" marL="0">
              <a:lnSpc>
                <a:spcPts val="5468"/>
              </a:lnSpc>
              <a:buNone/>
            </a:pPr>
            <a:r>
              <a:rPr lang="en-US" sz="4374" b="1" dirty="0">
                <a:solidFill>
                  <a:srgbClr val="FFFFFF"/>
                </a:solidFill>
                <a:latin typeface="Nunito" pitchFamily="34" charset="0"/>
                <a:ea typeface="Nunito" pitchFamily="34" charset="-122"/>
                <a:cs typeface="Nunito" pitchFamily="34" charset="-120"/>
              </a:rPr>
              <a:t>Discos Duros Externos</a:t>
            </a:r>
            <a:endParaRPr lang="en-US" sz="4374" dirty="0"/>
          </a:p>
        </p:txBody>
      </p:sp>
      <p:sp>
        <p:nvSpPr>
          <p:cNvPr id="5" name="Shape 2"/>
          <p:cNvSpPr/>
          <p:nvPr/>
        </p:nvSpPr>
        <p:spPr>
          <a:xfrm>
            <a:off x="2348389" y="2606754"/>
            <a:ext cx="9933503" cy="4154686"/>
          </a:xfrm>
          <a:prstGeom prst="roundRect">
            <a:avLst>
              <a:gd name="adj" fmla="val 9627"/>
            </a:avLst>
          </a:prstGeom>
          <a:solidFill>
            <a:srgbClr val="00002E"/>
          </a:solidFill>
          <a:ln w="55483">
            <a:solidFill>
              <a:srgbClr val="262654"/>
            </a:solidFill>
            <a:prstDash val="solid"/>
          </a:ln>
        </p:spPr>
      </p:sp>
      <p:sp>
        <p:nvSpPr>
          <p:cNvPr id="6" name="Text 3"/>
          <p:cNvSpPr/>
          <p:nvPr/>
        </p:nvSpPr>
        <p:spPr>
          <a:xfrm>
            <a:off x="2626162" y="2803088"/>
            <a:ext cx="4463058" cy="355402"/>
          </a:xfrm>
          <a:prstGeom prst="rect">
            <a:avLst/>
          </a:prstGeom>
          <a:noFill/>
          <a:ln/>
        </p:spPr>
        <p:txBody>
          <a:bodyPr wrap="non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Portabilidad</a:t>
            </a:r>
            <a:endParaRPr lang="en-US" sz="1750" dirty="0"/>
          </a:p>
        </p:txBody>
      </p:sp>
      <p:sp>
        <p:nvSpPr>
          <p:cNvPr id="7" name="Text 4"/>
          <p:cNvSpPr/>
          <p:nvPr/>
        </p:nvSpPr>
        <p:spPr>
          <a:xfrm>
            <a:off x="7541181" y="2803088"/>
            <a:ext cx="4463058" cy="1066205"/>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Al ser externos, pueden transportarse con facilidad y conectarse a diferentes dispositivos.</a:t>
            </a:r>
            <a:endParaRPr lang="en-US" sz="1750" dirty="0"/>
          </a:p>
        </p:txBody>
      </p:sp>
      <p:sp>
        <p:nvSpPr>
          <p:cNvPr id="8" name="Text 5"/>
          <p:cNvSpPr/>
          <p:nvPr/>
        </p:nvSpPr>
        <p:spPr>
          <a:xfrm>
            <a:off x="2626162" y="4150995"/>
            <a:ext cx="4463058" cy="355402"/>
          </a:xfrm>
          <a:prstGeom prst="rect">
            <a:avLst/>
          </a:prstGeom>
          <a:noFill/>
          <a:ln/>
        </p:spPr>
        <p:txBody>
          <a:bodyPr wrap="non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Capacidad de Almacenamiento</a:t>
            </a:r>
            <a:endParaRPr lang="en-US" sz="1750" dirty="0"/>
          </a:p>
        </p:txBody>
      </p:sp>
      <p:sp>
        <p:nvSpPr>
          <p:cNvPr id="9" name="Text 6"/>
          <p:cNvSpPr/>
          <p:nvPr/>
        </p:nvSpPr>
        <p:spPr>
          <a:xfrm>
            <a:off x="7541181" y="4150995"/>
            <a:ext cx="4463058" cy="1066205"/>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Ofrecen gran capacidad de almacenamiento adicional para respaldos de datos y transferencia de archivos.</a:t>
            </a:r>
            <a:endParaRPr lang="en-US" sz="1750" dirty="0"/>
          </a:p>
        </p:txBody>
      </p:sp>
      <p:sp>
        <p:nvSpPr>
          <p:cNvPr id="10" name="Text 7"/>
          <p:cNvSpPr/>
          <p:nvPr/>
        </p:nvSpPr>
        <p:spPr>
          <a:xfrm>
            <a:off x="2626162" y="5498902"/>
            <a:ext cx="4463058" cy="355402"/>
          </a:xfrm>
          <a:prstGeom prst="rect">
            <a:avLst/>
          </a:prstGeom>
          <a:noFill/>
          <a:ln/>
        </p:spPr>
        <p:txBody>
          <a:bodyPr wrap="non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Conveniencia</a:t>
            </a:r>
            <a:endParaRPr lang="en-US" sz="1750" dirty="0"/>
          </a:p>
        </p:txBody>
      </p:sp>
      <p:sp>
        <p:nvSpPr>
          <p:cNvPr id="11" name="Text 8"/>
          <p:cNvSpPr/>
          <p:nvPr/>
        </p:nvSpPr>
        <p:spPr>
          <a:xfrm>
            <a:off x="7541181" y="5498902"/>
            <a:ext cx="4463058" cy="1066205"/>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Proporcionan una solución de almacenamiento sencilla y práctica para usuarios domésticos y profesionales.</a:t>
            </a:r>
            <a:endParaRPr lang="en-US" sz="1750" dirty="0"/>
          </a:p>
        </p:txBody>
      </p:sp>
      <p:pic>
        <p:nvPicPr>
          <p:cNvPr id="1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2348389" y="2077760"/>
            <a:ext cx="5913120" cy="694373"/>
          </a:xfrm>
          <a:prstGeom prst="rect">
            <a:avLst/>
          </a:prstGeom>
          <a:noFill/>
          <a:ln/>
        </p:spPr>
        <p:txBody>
          <a:bodyPr wrap="none" rtlCol="0" anchor="t"/>
          <a:lstStyle/>
          <a:p>
            <a:pPr indent="0" marL="0">
              <a:lnSpc>
                <a:spcPts val="5468"/>
              </a:lnSpc>
              <a:buNone/>
            </a:pPr>
            <a:r>
              <a:rPr lang="en-US" sz="4374" b="1" dirty="0">
                <a:solidFill>
                  <a:srgbClr val="FFFFFF"/>
                </a:solidFill>
                <a:latin typeface="Nunito" pitchFamily="34" charset="0"/>
                <a:ea typeface="Nunito" pitchFamily="34" charset="-122"/>
                <a:cs typeface="Nunito" pitchFamily="34" charset="-120"/>
              </a:rPr>
              <a:t>Discos Duros Portátiles</a:t>
            </a:r>
            <a:endParaRPr lang="en-US" sz="4374" dirty="0"/>
          </a:p>
        </p:txBody>
      </p:sp>
      <p:sp>
        <p:nvSpPr>
          <p:cNvPr id="5" name="Text 2"/>
          <p:cNvSpPr/>
          <p:nvPr/>
        </p:nvSpPr>
        <p:spPr>
          <a:xfrm>
            <a:off x="2348389" y="3327559"/>
            <a:ext cx="4800124" cy="999887"/>
          </a:xfrm>
          <a:prstGeom prst="rect">
            <a:avLst/>
          </a:prstGeom>
          <a:noFill/>
          <a:ln/>
        </p:spPr>
        <p:txBody>
          <a:bodyPr wrap="none" rtlCol="0" anchor="t"/>
          <a:lstStyle/>
          <a:p>
            <a:pPr algn="ctr" indent="0" marL="0">
              <a:lnSpc>
                <a:spcPts val="7873"/>
              </a:lnSpc>
              <a:buNone/>
            </a:pPr>
            <a:r>
              <a:rPr lang="en-US" sz="7873" b="1" dirty="0">
                <a:solidFill>
                  <a:srgbClr val="F2B42D"/>
                </a:solidFill>
                <a:latin typeface="Nunito" pitchFamily="34" charset="0"/>
                <a:ea typeface="Nunito" pitchFamily="34" charset="-122"/>
                <a:cs typeface="Nunito" pitchFamily="34" charset="-120"/>
              </a:rPr>
              <a:t>2TB</a:t>
            </a:r>
            <a:endParaRPr lang="en-US" sz="7873" dirty="0"/>
          </a:p>
        </p:txBody>
      </p:sp>
      <p:sp>
        <p:nvSpPr>
          <p:cNvPr id="6" name="Text 3"/>
          <p:cNvSpPr/>
          <p:nvPr/>
        </p:nvSpPr>
        <p:spPr>
          <a:xfrm>
            <a:off x="3637478" y="4605099"/>
            <a:ext cx="2221944" cy="347186"/>
          </a:xfrm>
          <a:prstGeom prst="rect">
            <a:avLst/>
          </a:prstGeom>
          <a:noFill/>
          <a:ln/>
        </p:spPr>
        <p:txBody>
          <a:bodyPr wrap="none" rtlCol="0" anchor="t"/>
          <a:lstStyle/>
          <a:p>
            <a:pPr algn="ctr" indent="0" marL="0">
              <a:lnSpc>
                <a:spcPts val="2734"/>
              </a:lnSpc>
              <a:buNone/>
            </a:pPr>
            <a:r>
              <a:rPr lang="en-US" sz="2187" b="1" dirty="0">
                <a:solidFill>
                  <a:srgbClr val="F2B42D"/>
                </a:solidFill>
                <a:latin typeface="Nunito" pitchFamily="34" charset="0"/>
                <a:ea typeface="Nunito" pitchFamily="34" charset="-122"/>
                <a:cs typeface="Nunito" pitchFamily="34" charset="-120"/>
              </a:rPr>
              <a:t>Gran Capacidad</a:t>
            </a:r>
            <a:endParaRPr lang="en-US" sz="2187" dirty="0"/>
          </a:p>
        </p:txBody>
      </p:sp>
      <p:sp>
        <p:nvSpPr>
          <p:cNvPr id="7" name="Text 4"/>
          <p:cNvSpPr/>
          <p:nvPr/>
        </p:nvSpPr>
        <p:spPr>
          <a:xfrm>
            <a:off x="2348389" y="5085517"/>
            <a:ext cx="4800124" cy="1066205"/>
          </a:xfrm>
          <a:prstGeom prst="rect">
            <a:avLst/>
          </a:prstGeom>
          <a:noFill/>
          <a:ln/>
        </p:spPr>
        <p:txBody>
          <a:bodyPr wrap="square" rtlCol="0" anchor="t"/>
          <a:lstStyle/>
          <a:p>
            <a:pPr algn="ctr" indent="0" marL="0">
              <a:lnSpc>
                <a:spcPts val="2799"/>
              </a:lnSpc>
              <a:buNone/>
            </a:pPr>
            <a:r>
              <a:rPr lang="en-US" sz="1750" dirty="0">
                <a:solidFill>
                  <a:srgbClr val="FFFFFF"/>
                </a:solidFill>
                <a:latin typeface="PT Sans" pitchFamily="34" charset="0"/>
                <a:ea typeface="PT Sans" pitchFamily="34" charset="-122"/>
                <a:cs typeface="PT Sans" pitchFamily="34" charset="-120"/>
              </a:rPr>
              <a:t>Los discos duros portátiles ofrecen una gran capacidad de almacenamiento en un diseño compacto y fácil de transportar.</a:t>
            </a:r>
            <a:endParaRPr lang="en-US" sz="1750" dirty="0"/>
          </a:p>
        </p:txBody>
      </p:sp>
      <p:sp>
        <p:nvSpPr>
          <p:cNvPr id="8" name="Text 5"/>
          <p:cNvSpPr/>
          <p:nvPr/>
        </p:nvSpPr>
        <p:spPr>
          <a:xfrm>
            <a:off x="7481768" y="3327559"/>
            <a:ext cx="4800124" cy="999887"/>
          </a:xfrm>
          <a:prstGeom prst="rect">
            <a:avLst/>
          </a:prstGeom>
          <a:noFill/>
          <a:ln/>
        </p:spPr>
        <p:txBody>
          <a:bodyPr wrap="none" rtlCol="0" anchor="t"/>
          <a:lstStyle/>
          <a:p>
            <a:pPr algn="ctr" indent="0" marL="0">
              <a:lnSpc>
                <a:spcPts val="7873"/>
              </a:lnSpc>
              <a:buNone/>
            </a:pPr>
            <a:r>
              <a:rPr lang="en-US" sz="7873" b="1" dirty="0">
                <a:solidFill>
                  <a:srgbClr val="D7425E"/>
                </a:solidFill>
                <a:latin typeface="Nunito" pitchFamily="34" charset="0"/>
                <a:ea typeface="Nunito" pitchFamily="34" charset="-122"/>
                <a:cs typeface="Nunito" pitchFamily="34" charset="-120"/>
              </a:rPr>
              <a:t>Velocidad USB 3.0</a:t>
            </a:r>
            <a:endParaRPr lang="en-US" sz="7873" dirty="0"/>
          </a:p>
        </p:txBody>
      </p:sp>
      <p:sp>
        <p:nvSpPr>
          <p:cNvPr id="9" name="Text 6"/>
          <p:cNvSpPr/>
          <p:nvPr/>
        </p:nvSpPr>
        <p:spPr>
          <a:xfrm>
            <a:off x="8536900" y="4605099"/>
            <a:ext cx="2689860" cy="347186"/>
          </a:xfrm>
          <a:prstGeom prst="rect">
            <a:avLst/>
          </a:prstGeom>
          <a:noFill/>
          <a:ln/>
        </p:spPr>
        <p:txBody>
          <a:bodyPr wrap="none" rtlCol="0" anchor="t"/>
          <a:lstStyle/>
          <a:p>
            <a:pPr algn="ctr" indent="0" marL="0">
              <a:lnSpc>
                <a:spcPts val="2734"/>
              </a:lnSpc>
              <a:buNone/>
            </a:pPr>
            <a:r>
              <a:rPr lang="en-US" sz="2187" b="1" dirty="0">
                <a:solidFill>
                  <a:srgbClr val="D7425E"/>
                </a:solidFill>
                <a:latin typeface="Nunito" pitchFamily="34" charset="0"/>
                <a:ea typeface="Nunito" pitchFamily="34" charset="-122"/>
                <a:cs typeface="Nunito" pitchFamily="34" charset="-120"/>
              </a:rPr>
              <a:t>Transferencia Rápida</a:t>
            </a:r>
            <a:endParaRPr lang="en-US" sz="2187" dirty="0"/>
          </a:p>
        </p:txBody>
      </p:sp>
      <p:sp>
        <p:nvSpPr>
          <p:cNvPr id="10" name="Text 7"/>
          <p:cNvSpPr/>
          <p:nvPr/>
        </p:nvSpPr>
        <p:spPr>
          <a:xfrm>
            <a:off x="7481768" y="5085517"/>
            <a:ext cx="4800124" cy="1066205"/>
          </a:xfrm>
          <a:prstGeom prst="rect">
            <a:avLst/>
          </a:prstGeom>
          <a:noFill/>
          <a:ln/>
        </p:spPr>
        <p:txBody>
          <a:bodyPr wrap="square" rtlCol="0" anchor="t"/>
          <a:lstStyle/>
          <a:p>
            <a:pPr algn="ctr" indent="0" marL="0">
              <a:lnSpc>
                <a:spcPts val="2799"/>
              </a:lnSpc>
              <a:buNone/>
            </a:pPr>
            <a:r>
              <a:rPr lang="en-US" sz="1750" dirty="0">
                <a:solidFill>
                  <a:srgbClr val="FFFFFF"/>
                </a:solidFill>
                <a:latin typeface="PT Sans" pitchFamily="34" charset="0"/>
                <a:ea typeface="PT Sans" pitchFamily="34" charset="-122"/>
                <a:cs typeface="PT Sans" pitchFamily="34" charset="-120"/>
              </a:rPr>
              <a:t>La conectividad USB 3.0 garantiza una rápida transferencia de archivos, lo que es ideal para respaldos y transferencias de datos.</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2422922"/>
          </a:xfrm>
          <a:prstGeom prst="rect">
            <a:avLst/>
          </a:prstGeom>
        </p:spPr>
      </p:pic>
      <p:sp>
        <p:nvSpPr>
          <p:cNvPr id="5" name="Text 1"/>
          <p:cNvSpPr/>
          <p:nvPr/>
        </p:nvSpPr>
        <p:spPr>
          <a:xfrm>
            <a:off x="2982278" y="3112056"/>
            <a:ext cx="4061460" cy="605671"/>
          </a:xfrm>
          <a:prstGeom prst="rect">
            <a:avLst/>
          </a:prstGeom>
          <a:noFill/>
          <a:ln/>
        </p:spPr>
        <p:txBody>
          <a:bodyPr wrap="none" rtlCol="0" anchor="t"/>
          <a:lstStyle/>
          <a:p>
            <a:pPr indent="0" marL="0">
              <a:lnSpc>
                <a:spcPts val="4770"/>
              </a:lnSpc>
              <a:buNone/>
            </a:pPr>
            <a:r>
              <a:rPr lang="en-US" sz="3816" b="1" dirty="0">
                <a:solidFill>
                  <a:srgbClr val="FFFFFF"/>
                </a:solidFill>
                <a:latin typeface="Nunito" pitchFamily="34" charset="0"/>
                <a:ea typeface="Nunito" pitchFamily="34" charset="-122"/>
                <a:cs typeface="Nunito" pitchFamily="34" charset="-120"/>
              </a:rPr>
              <a:t>Discos Duros NAS</a:t>
            </a:r>
            <a:endParaRPr lang="en-US" sz="3816" dirty="0"/>
          </a:p>
        </p:txBody>
      </p:sp>
      <p:pic>
        <p:nvPicPr>
          <p:cNvPr id="6" name="Image 2" descr="preencoded.png">    </p:cNvPr>
          <p:cNvPicPr>
            <a:picLocks noChangeAspect="1"/>
          </p:cNvPicPr>
          <p:nvPr/>
        </p:nvPicPr>
        <p:blipFill>
          <a:blip r:embed="rId3"/>
          <a:stretch>
            <a:fillRect/>
          </a:stretch>
        </p:blipFill>
        <p:spPr>
          <a:xfrm>
            <a:off x="2982278" y="4008477"/>
            <a:ext cx="2888575" cy="775335"/>
          </a:xfrm>
          <a:prstGeom prst="rect">
            <a:avLst/>
          </a:prstGeom>
        </p:spPr>
      </p:pic>
      <p:sp>
        <p:nvSpPr>
          <p:cNvPr id="7" name="Text 2"/>
          <p:cNvSpPr/>
          <p:nvPr/>
        </p:nvSpPr>
        <p:spPr>
          <a:xfrm>
            <a:off x="3176111" y="5074563"/>
            <a:ext cx="2500908" cy="605552"/>
          </a:xfrm>
          <a:prstGeom prst="rect">
            <a:avLst/>
          </a:prstGeom>
          <a:noFill/>
          <a:ln/>
        </p:spPr>
        <p:txBody>
          <a:bodyPr wrap="square" rtlCol="0" anchor="t"/>
          <a:lstStyle/>
          <a:p>
            <a:pPr algn="l" indent="0" marL="0">
              <a:lnSpc>
                <a:spcPts val="2385"/>
              </a:lnSpc>
              <a:buNone/>
            </a:pPr>
            <a:r>
              <a:rPr lang="en-US" sz="1908" b="1" dirty="0">
                <a:solidFill>
                  <a:srgbClr val="F2B42D"/>
                </a:solidFill>
                <a:latin typeface="Nunito" pitchFamily="34" charset="0"/>
                <a:ea typeface="Nunito" pitchFamily="34" charset="-122"/>
                <a:cs typeface="Nunito" pitchFamily="34" charset="-120"/>
              </a:rPr>
              <a:t>Almacenamiento en Red</a:t>
            </a:r>
            <a:endParaRPr lang="en-US" sz="1908" dirty="0"/>
          </a:p>
        </p:txBody>
      </p:sp>
      <p:sp>
        <p:nvSpPr>
          <p:cNvPr id="8" name="Text 3"/>
          <p:cNvSpPr/>
          <p:nvPr/>
        </p:nvSpPr>
        <p:spPr>
          <a:xfrm>
            <a:off x="3176111" y="5796320"/>
            <a:ext cx="2500908" cy="1550194"/>
          </a:xfrm>
          <a:prstGeom prst="rect">
            <a:avLst/>
          </a:prstGeom>
          <a:noFill/>
          <a:ln/>
        </p:spPr>
        <p:txBody>
          <a:bodyPr wrap="square" rtlCol="0" anchor="t"/>
          <a:lstStyle/>
          <a:p>
            <a:pPr algn="l" indent="0" marL="0">
              <a:lnSpc>
                <a:spcPts val="2442"/>
              </a:lnSpc>
              <a:buNone/>
            </a:pPr>
            <a:r>
              <a:rPr lang="en-US" sz="1526" dirty="0">
                <a:solidFill>
                  <a:srgbClr val="FFFFFF"/>
                </a:solidFill>
                <a:latin typeface="PT Sans" pitchFamily="34" charset="0"/>
                <a:ea typeface="PT Sans" pitchFamily="34" charset="-122"/>
                <a:cs typeface="PT Sans" pitchFamily="34" charset="-120"/>
              </a:rPr>
              <a:t>Los discos duros NAS (Network Attached Storage) permiten el almacenamiento centralizado y la compartición de archivos a través de la red local.</a:t>
            </a:r>
            <a:endParaRPr lang="en-US" sz="1526" dirty="0"/>
          </a:p>
        </p:txBody>
      </p:sp>
      <p:pic>
        <p:nvPicPr>
          <p:cNvPr id="9" name="Image 3" descr="preencoded.png">    </p:cNvPr>
          <p:cNvPicPr>
            <a:picLocks noChangeAspect="1"/>
          </p:cNvPicPr>
          <p:nvPr/>
        </p:nvPicPr>
        <p:blipFill>
          <a:blip r:embed="rId4"/>
          <a:stretch>
            <a:fillRect/>
          </a:stretch>
        </p:blipFill>
        <p:spPr>
          <a:xfrm>
            <a:off x="5870853" y="4008477"/>
            <a:ext cx="2888575" cy="775335"/>
          </a:xfrm>
          <a:prstGeom prst="rect">
            <a:avLst/>
          </a:prstGeom>
        </p:spPr>
      </p:pic>
      <p:sp>
        <p:nvSpPr>
          <p:cNvPr id="10" name="Text 4"/>
          <p:cNvSpPr/>
          <p:nvPr/>
        </p:nvSpPr>
        <p:spPr>
          <a:xfrm>
            <a:off x="6064687" y="5074563"/>
            <a:ext cx="2339340" cy="302776"/>
          </a:xfrm>
          <a:prstGeom prst="rect">
            <a:avLst/>
          </a:prstGeom>
          <a:noFill/>
          <a:ln/>
        </p:spPr>
        <p:txBody>
          <a:bodyPr wrap="none" rtlCol="0" anchor="t"/>
          <a:lstStyle/>
          <a:p>
            <a:pPr algn="l" indent="0" marL="0">
              <a:lnSpc>
                <a:spcPts val="2385"/>
              </a:lnSpc>
              <a:buNone/>
            </a:pPr>
            <a:r>
              <a:rPr lang="en-US" sz="1908" b="1" dirty="0">
                <a:solidFill>
                  <a:srgbClr val="D7425E"/>
                </a:solidFill>
                <a:latin typeface="Nunito" pitchFamily="34" charset="0"/>
                <a:ea typeface="Nunito" pitchFamily="34" charset="-122"/>
                <a:cs typeface="Nunito" pitchFamily="34" charset="-120"/>
              </a:rPr>
              <a:t>Servicios Adicionales</a:t>
            </a:r>
            <a:endParaRPr lang="en-US" sz="1908" dirty="0"/>
          </a:p>
        </p:txBody>
      </p:sp>
      <p:sp>
        <p:nvSpPr>
          <p:cNvPr id="11" name="Text 5"/>
          <p:cNvSpPr/>
          <p:nvPr/>
        </p:nvSpPr>
        <p:spPr>
          <a:xfrm>
            <a:off x="6064687" y="5493544"/>
            <a:ext cx="2500908" cy="1550194"/>
          </a:xfrm>
          <a:prstGeom prst="rect">
            <a:avLst/>
          </a:prstGeom>
          <a:noFill/>
          <a:ln/>
        </p:spPr>
        <p:txBody>
          <a:bodyPr wrap="square" rtlCol="0" anchor="t"/>
          <a:lstStyle/>
          <a:p>
            <a:pPr algn="l" indent="0" marL="0">
              <a:lnSpc>
                <a:spcPts val="2442"/>
              </a:lnSpc>
              <a:buNone/>
            </a:pPr>
            <a:r>
              <a:rPr lang="en-US" sz="1526" dirty="0">
                <a:solidFill>
                  <a:srgbClr val="FFFFFF"/>
                </a:solidFill>
                <a:latin typeface="PT Sans" pitchFamily="34" charset="0"/>
                <a:ea typeface="PT Sans" pitchFamily="34" charset="-122"/>
                <a:cs typeface="PT Sans" pitchFamily="34" charset="-120"/>
              </a:rPr>
              <a:t>Además del almacenamiento, muchos dispositivos NAS ofrecen capacidades de servidor multimedia, copias de seguridad y más.</a:t>
            </a:r>
            <a:endParaRPr lang="en-US" sz="1526" dirty="0"/>
          </a:p>
        </p:txBody>
      </p:sp>
      <p:pic>
        <p:nvPicPr>
          <p:cNvPr id="12" name="Image 4" descr="preencoded.png">    </p:cNvPr>
          <p:cNvPicPr>
            <a:picLocks noChangeAspect="1"/>
          </p:cNvPicPr>
          <p:nvPr/>
        </p:nvPicPr>
        <p:blipFill>
          <a:blip r:embed="rId5"/>
          <a:stretch>
            <a:fillRect/>
          </a:stretch>
        </p:blipFill>
        <p:spPr>
          <a:xfrm>
            <a:off x="8759428" y="4008477"/>
            <a:ext cx="2888575" cy="775335"/>
          </a:xfrm>
          <a:prstGeom prst="rect">
            <a:avLst/>
          </a:prstGeom>
        </p:spPr>
      </p:pic>
      <p:sp>
        <p:nvSpPr>
          <p:cNvPr id="13" name="Text 6"/>
          <p:cNvSpPr/>
          <p:nvPr/>
        </p:nvSpPr>
        <p:spPr>
          <a:xfrm>
            <a:off x="8953262" y="5074563"/>
            <a:ext cx="1938337" cy="302776"/>
          </a:xfrm>
          <a:prstGeom prst="rect">
            <a:avLst/>
          </a:prstGeom>
          <a:noFill/>
          <a:ln/>
        </p:spPr>
        <p:txBody>
          <a:bodyPr wrap="none" rtlCol="0" anchor="t"/>
          <a:lstStyle/>
          <a:p>
            <a:pPr algn="l" indent="0" marL="0">
              <a:lnSpc>
                <a:spcPts val="2385"/>
              </a:lnSpc>
              <a:buNone/>
            </a:pPr>
            <a:r>
              <a:rPr lang="en-US" sz="1908" b="1" dirty="0">
                <a:solidFill>
                  <a:srgbClr val="DD785E"/>
                </a:solidFill>
                <a:latin typeface="Nunito" pitchFamily="34" charset="0"/>
                <a:ea typeface="Nunito" pitchFamily="34" charset="-122"/>
                <a:cs typeface="Nunito" pitchFamily="34" charset="-120"/>
              </a:rPr>
              <a:t>Escalabilidad</a:t>
            </a:r>
            <a:endParaRPr lang="en-US" sz="1908" dirty="0"/>
          </a:p>
        </p:txBody>
      </p:sp>
      <p:sp>
        <p:nvSpPr>
          <p:cNvPr id="14" name="Text 7"/>
          <p:cNvSpPr/>
          <p:nvPr/>
        </p:nvSpPr>
        <p:spPr>
          <a:xfrm>
            <a:off x="8953262" y="5493544"/>
            <a:ext cx="2500908" cy="1550194"/>
          </a:xfrm>
          <a:prstGeom prst="rect">
            <a:avLst/>
          </a:prstGeom>
          <a:noFill/>
          <a:ln/>
        </p:spPr>
        <p:txBody>
          <a:bodyPr wrap="square" rtlCol="0" anchor="t"/>
          <a:lstStyle/>
          <a:p>
            <a:pPr algn="l" indent="0" marL="0">
              <a:lnSpc>
                <a:spcPts val="2442"/>
              </a:lnSpc>
              <a:buNone/>
            </a:pPr>
            <a:r>
              <a:rPr lang="en-US" sz="1526" dirty="0">
                <a:solidFill>
                  <a:srgbClr val="FFFFFF"/>
                </a:solidFill>
                <a:latin typeface="PT Sans" pitchFamily="34" charset="0"/>
                <a:ea typeface="PT Sans" pitchFamily="34" charset="-122"/>
                <a:cs typeface="PT Sans" pitchFamily="34" charset="-120"/>
              </a:rPr>
              <a:t>Permiten la incorporación de múltiples discos duros para aumentar la capacidad de almacenamiento de forma sencilla y modular.</a:t>
            </a:r>
            <a:endParaRPr lang="en-US" sz="1526" dirty="0"/>
          </a:p>
        </p:txBody>
      </p:sp>
      <p:pic>
        <p:nvPicPr>
          <p:cNvPr id="15"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r>
          <p:cNvPicPr>
            <a:picLocks noChangeAspect="1"/>
          </p:cNvPicPr>
          <p:nvPr/>
        </p:nvPicPr>
        <p:blipFill>
          <a:blip r:embed="rId2"/>
          <a:stretch>
            <a:fillRect/>
          </a:stretch>
        </p:blipFill>
        <p:spPr>
          <a:xfrm>
            <a:off x="0" y="0"/>
            <a:ext cx="3657600" cy="8229600"/>
          </a:xfrm>
          <a:prstGeom prst="rect">
            <a:avLst/>
          </a:prstGeom>
        </p:spPr>
      </p:pic>
      <p:sp>
        <p:nvSpPr>
          <p:cNvPr id="5" name="Text 1"/>
          <p:cNvSpPr/>
          <p:nvPr/>
        </p:nvSpPr>
        <p:spPr>
          <a:xfrm>
            <a:off x="4490799" y="1515666"/>
            <a:ext cx="8793480" cy="694373"/>
          </a:xfrm>
          <a:prstGeom prst="rect">
            <a:avLst/>
          </a:prstGeom>
          <a:noFill/>
          <a:ln/>
        </p:spPr>
        <p:txBody>
          <a:bodyPr wrap="none" rtlCol="0" anchor="t"/>
          <a:lstStyle/>
          <a:p>
            <a:pPr indent="0" marL="0">
              <a:lnSpc>
                <a:spcPts val="5468"/>
              </a:lnSpc>
              <a:buNone/>
            </a:pPr>
            <a:r>
              <a:rPr lang="en-US" sz="4374" b="1" dirty="0">
                <a:solidFill>
                  <a:srgbClr val="FFFFFF"/>
                </a:solidFill>
                <a:latin typeface="Nunito" pitchFamily="34" charset="0"/>
                <a:ea typeface="Nunito" pitchFamily="34" charset="-122"/>
                <a:cs typeface="Nunito" pitchFamily="34" charset="-120"/>
              </a:rPr>
              <a:t>Discos Duros de Estado Sólido M.2</a:t>
            </a:r>
            <a:endParaRPr lang="en-US" sz="4374" dirty="0"/>
          </a:p>
        </p:txBody>
      </p:sp>
      <p:sp>
        <p:nvSpPr>
          <p:cNvPr id="6" name="Shape 2"/>
          <p:cNvSpPr/>
          <p:nvPr/>
        </p:nvSpPr>
        <p:spPr>
          <a:xfrm>
            <a:off x="4490799" y="2716887"/>
            <a:ext cx="499943" cy="499943"/>
          </a:xfrm>
          <a:prstGeom prst="roundRect">
            <a:avLst>
              <a:gd name="adj" fmla="val 80001"/>
            </a:avLst>
          </a:prstGeom>
          <a:solidFill>
            <a:srgbClr val="00002E"/>
          </a:solidFill>
          <a:ln w="27742">
            <a:solidFill>
              <a:srgbClr val="F2B42D"/>
            </a:solidFill>
            <a:prstDash val="solid"/>
          </a:ln>
        </p:spPr>
      </p:sp>
      <p:sp>
        <p:nvSpPr>
          <p:cNvPr id="7" name="Text 3"/>
          <p:cNvSpPr/>
          <p:nvPr/>
        </p:nvSpPr>
        <p:spPr>
          <a:xfrm>
            <a:off x="4641652" y="2758559"/>
            <a:ext cx="198120" cy="416481"/>
          </a:xfrm>
          <a:prstGeom prst="rect">
            <a:avLst/>
          </a:prstGeom>
          <a:noFill/>
          <a:ln/>
        </p:spPr>
        <p:txBody>
          <a:bodyPr wrap="none" rtlCol="0" anchor="t"/>
          <a:lstStyle/>
          <a:p>
            <a:pPr algn="ctr" indent="0" marL="0">
              <a:lnSpc>
                <a:spcPts val="3281"/>
              </a:lnSpc>
              <a:buNone/>
            </a:pPr>
            <a:r>
              <a:rPr lang="en-US" sz="2624" b="1" dirty="0">
                <a:solidFill>
                  <a:srgbClr val="F2B42D"/>
                </a:solidFill>
                <a:latin typeface="Nunito" pitchFamily="34" charset="0"/>
                <a:ea typeface="Nunito" pitchFamily="34" charset="-122"/>
                <a:cs typeface="Nunito" pitchFamily="34" charset="-120"/>
              </a:rPr>
              <a:t>1</a:t>
            </a:r>
            <a:endParaRPr lang="en-US" sz="2624" dirty="0"/>
          </a:p>
        </p:txBody>
      </p:sp>
      <p:sp>
        <p:nvSpPr>
          <p:cNvPr id="8" name="Text 4"/>
          <p:cNvSpPr/>
          <p:nvPr/>
        </p:nvSpPr>
        <p:spPr>
          <a:xfrm>
            <a:off x="5212913" y="2793206"/>
            <a:ext cx="3444240" cy="347186"/>
          </a:xfrm>
          <a:prstGeom prst="rect">
            <a:avLst/>
          </a:prstGeom>
          <a:noFill/>
          <a:ln/>
        </p:spPr>
        <p:txBody>
          <a:bodyPr wrap="none" rtlCol="0" anchor="t"/>
          <a:lstStyle/>
          <a:p>
            <a:pPr indent="0" marL="0">
              <a:lnSpc>
                <a:spcPts val="2734"/>
              </a:lnSpc>
              <a:buNone/>
            </a:pPr>
            <a:r>
              <a:rPr lang="en-US" sz="2187" b="1" dirty="0">
                <a:solidFill>
                  <a:srgbClr val="F2B42D"/>
                </a:solidFill>
                <a:latin typeface="Nunito" pitchFamily="34" charset="0"/>
                <a:ea typeface="Nunito" pitchFamily="34" charset="-122"/>
                <a:cs typeface="Nunito" pitchFamily="34" charset="-120"/>
              </a:rPr>
              <a:t>Factor de Forma Compacto</a:t>
            </a:r>
            <a:endParaRPr lang="en-US" sz="2187" dirty="0"/>
          </a:p>
        </p:txBody>
      </p:sp>
      <p:sp>
        <p:nvSpPr>
          <p:cNvPr id="9" name="Text 5"/>
          <p:cNvSpPr/>
          <p:nvPr/>
        </p:nvSpPr>
        <p:spPr>
          <a:xfrm>
            <a:off x="5212913" y="3273623"/>
            <a:ext cx="3820001" cy="1421606"/>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El formato M.2 permite una instalación sencilla y ocupa menos espacio, lo que es ideal para computadoras portátiles y mini-PCs.</a:t>
            </a:r>
            <a:endParaRPr lang="en-US" sz="1750" dirty="0"/>
          </a:p>
        </p:txBody>
      </p:sp>
      <p:sp>
        <p:nvSpPr>
          <p:cNvPr id="10" name="Shape 6"/>
          <p:cNvSpPr/>
          <p:nvPr/>
        </p:nvSpPr>
        <p:spPr>
          <a:xfrm>
            <a:off x="9255085" y="2716887"/>
            <a:ext cx="499943" cy="499943"/>
          </a:xfrm>
          <a:prstGeom prst="roundRect">
            <a:avLst>
              <a:gd name="adj" fmla="val 80001"/>
            </a:avLst>
          </a:prstGeom>
          <a:solidFill>
            <a:srgbClr val="00002E"/>
          </a:solidFill>
          <a:ln w="27742">
            <a:solidFill>
              <a:srgbClr val="D7425E"/>
            </a:solidFill>
            <a:prstDash val="solid"/>
          </a:ln>
        </p:spPr>
      </p:sp>
      <p:sp>
        <p:nvSpPr>
          <p:cNvPr id="11" name="Text 7"/>
          <p:cNvSpPr/>
          <p:nvPr/>
        </p:nvSpPr>
        <p:spPr>
          <a:xfrm>
            <a:off x="9405937" y="2758559"/>
            <a:ext cx="198120" cy="416481"/>
          </a:xfrm>
          <a:prstGeom prst="rect">
            <a:avLst/>
          </a:prstGeom>
          <a:noFill/>
          <a:ln/>
        </p:spPr>
        <p:txBody>
          <a:bodyPr wrap="none" rtlCol="0" anchor="t"/>
          <a:lstStyle/>
          <a:p>
            <a:pPr algn="ctr" indent="0" marL="0">
              <a:lnSpc>
                <a:spcPts val="3281"/>
              </a:lnSpc>
              <a:buNone/>
            </a:pPr>
            <a:r>
              <a:rPr lang="en-US" sz="2624" b="1" dirty="0">
                <a:solidFill>
                  <a:srgbClr val="D7425E"/>
                </a:solidFill>
                <a:latin typeface="Nunito" pitchFamily="34" charset="0"/>
                <a:ea typeface="Nunito" pitchFamily="34" charset="-122"/>
                <a:cs typeface="Nunito" pitchFamily="34" charset="-120"/>
              </a:rPr>
              <a:t>2</a:t>
            </a:r>
            <a:endParaRPr lang="en-US" sz="2624" dirty="0"/>
          </a:p>
        </p:txBody>
      </p:sp>
      <p:sp>
        <p:nvSpPr>
          <p:cNvPr id="12" name="Text 8"/>
          <p:cNvSpPr/>
          <p:nvPr/>
        </p:nvSpPr>
        <p:spPr>
          <a:xfrm>
            <a:off x="9977199" y="2793206"/>
            <a:ext cx="2796540" cy="347186"/>
          </a:xfrm>
          <a:prstGeom prst="rect">
            <a:avLst/>
          </a:prstGeom>
          <a:noFill/>
          <a:ln/>
        </p:spPr>
        <p:txBody>
          <a:bodyPr wrap="none" rtlCol="0" anchor="t"/>
          <a:lstStyle/>
          <a:p>
            <a:pPr indent="0" marL="0">
              <a:lnSpc>
                <a:spcPts val="2734"/>
              </a:lnSpc>
              <a:buNone/>
            </a:pPr>
            <a:r>
              <a:rPr lang="en-US" sz="2187" b="1" dirty="0">
                <a:solidFill>
                  <a:srgbClr val="D7425E"/>
                </a:solidFill>
                <a:latin typeface="Nunito" pitchFamily="34" charset="0"/>
                <a:ea typeface="Nunito" pitchFamily="34" charset="-122"/>
                <a:cs typeface="Nunito" pitchFamily="34" charset="-120"/>
              </a:rPr>
              <a:t>Rendimiento Superior</a:t>
            </a:r>
            <a:endParaRPr lang="en-US" sz="2187" dirty="0"/>
          </a:p>
        </p:txBody>
      </p:sp>
      <p:sp>
        <p:nvSpPr>
          <p:cNvPr id="13" name="Text 9"/>
          <p:cNvSpPr/>
          <p:nvPr/>
        </p:nvSpPr>
        <p:spPr>
          <a:xfrm>
            <a:off x="9977199" y="3273623"/>
            <a:ext cx="3820001" cy="1777008"/>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Debido a su interfaz PCIe, los SSD M.2 proporcionan velocidades de transferencia de datos significativamente más rápidas que los SSD convencionales.</a:t>
            </a:r>
            <a:endParaRPr lang="en-US" sz="1750" dirty="0"/>
          </a:p>
        </p:txBody>
      </p:sp>
      <p:sp>
        <p:nvSpPr>
          <p:cNvPr id="14" name="Shape 10"/>
          <p:cNvSpPr/>
          <p:nvPr/>
        </p:nvSpPr>
        <p:spPr>
          <a:xfrm>
            <a:off x="4490799" y="5446395"/>
            <a:ext cx="499943" cy="499943"/>
          </a:xfrm>
          <a:prstGeom prst="roundRect">
            <a:avLst>
              <a:gd name="adj" fmla="val 80001"/>
            </a:avLst>
          </a:prstGeom>
          <a:solidFill>
            <a:srgbClr val="00002E"/>
          </a:solidFill>
          <a:ln w="27742">
            <a:solidFill>
              <a:srgbClr val="DD785E"/>
            </a:solidFill>
            <a:prstDash val="solid"/>
          </a:ln>
        </p:spPr>
      </p:sp>
      <p:sp>
        <p:nvSpPr>
          <p:cNvPr id="15" name="Text 11"/>
          <p:cNvSpPr/>
          <p:nvPr/>
        </p:nvSpPr>
        <p:spPr>
          <a:xfrm>
            <a:off x="4641652" y="5488067"/>
            <a:ext cx="198120" cy="416481"/>
          </a:xfrm>
          <a:prstGeom prst="rect">
            <a:avLst/>
          </a:prstGeom>
          <a:noFill/>
          <a:ln/>
        </p:spPr>
        <p:txBody>
          <a:bodyPr wrap="none" rtlCol="0" anchor="t"/>
          <a:lstStyle/>
          <a:p>
            <a:pPr algn="ctr" indent="0" marL="0">
              <a:lnSpc>
                <a:spcPts val="3281"/>
              </a:lnSpc>
              <a:buNone/>
            </a:pPr>
            <a:r>
              <a:rPr lang="en-US" sz="2624" b="1" dirty="0">
                <a:solidFill>
                  <a:srgbClr val="DD785E"/>
                </a:solidFill>
                <a:latin typeface="Nunito" pitchFamily="34" charset="0"/>
                <a:ea typeface="Nunito" pitchFamily="34" charset="-122"/>
                <a:cs typeface="Nunito" pitchFamily="34" charset="-120"/>
              </a:rPr>
              <a:t>3</a:t>
            </a:r>
            <a:endParaRPr lang="en-US" sz="2624" dirty="0"/>
          </a:p>
        </p:txBody>
      </p:sp>
      <p:sp>
        <p:nvSpPr>
          <p:cNvPr id="16" name="Text 12"/>
          <p:cNvSpPr/>
          <p:nvPr/>
        </p:nvSpPr>
        <p:spPr>
          <a:xfrm>
            <a:off x="5212913" y="5522714"/>
            <a:ext cx="2613660" cy="347186"/>
          </a:xfrm>
          <a:prstGeom prst="rect">
            <a:avLst/>
          </a:prstGeom>
          <a:noFill/>
          <a:ln/>
        </p:spPr>
        <p:txBody>
          <a:bodyPr wrap="none" rtlCol="0" anchor="t"/>
          <a:lstStyle/>
          <a:p>
            <a:pPr indent="0" marL="0">
              <a:lnSpc>
                <a:spcPts val="2734"/>
              </a:lnSpc>
              <a:buNone/>
            </a:pPr>
            <a:r>
              <a:rPr lang="en-US" sz="2187" b="1" dirty="0">
                <a:solidFill>
                  <a:srgbClr val="DD785E"/>
                </a:solidFill>
                <a:latin typeface="Nunito" pitchFamily="34" charset="0"/>
                <a:ea typeface="Nunito" pitchFamily="34" charset="-122"/>
                <a:cs typeface="Nunito" pitchFamily="34" charset="-120"/>
              </a:rPr>
              <a:t>Eficiencia Energética</a:t>
            </a:r>
            <a:endParaRPr lang="en-US" sz="2187" dirty="0"/>
          </a:p>
        </p:txBody>
      </p:sp>
      <p:sp>
        <p:nvSpPr>
          <p:cNvPr id="17" name="Text 13"/>
          <p:cNvSpPr/>
          <p:nvPr/>
        </p:nvSpPr>
        <p:spPr>
          <a:xfrm>
            <a:off x="5212913" y="6003131"/>
            <a:ext cx="8584287" cy="710803"/>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Consumen menos energía y generan menos calor que otros tipos de discos duros, lo que puede ayudar a mejorar la vida útil de la batería en dispositivos portátiles.</a:t>
            </a:r>
            <a:endParaRPr lang="en-US" sz="1750" dirty="0"/>
          </a:p>
        </p:txBody>
      </p:sp>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2348389" y="967978"/>
            <a:ext cx="9029700" cy="694373"/>
          </a:xfrm>
          <a:prstGeom prst="rect">
            <a:avLst/>
          </a:prstGeom>
          <a:noFill/>
          <a:ln/>
        </p:spPr>
        <p:txBody>
          <a:bodyPr wrap="none" rtlCol="0" anchor="t"/>
          <a:lstStyle/>
          <a:p>
            <a:pPr indent="0" marL="0">
              <a:lnSpc>
                <a:spcPts val="5468"/>
              </a:lnSpc>
              <a:buNone/>
            </a:pPr>
            <a:r>
              <a:rPr lang="en-US" sz="4374" b="1" dirty="0">
                <a:solidFill>
                  <a:srgbClr val="FFFFFF"/>
                </a:solidFill>
                <a:latin typeface="Nunito" pitchFamily="34" charset="0"/>
                <a:ea typeface="Nunito" pitchFamily="34" charset="-122"/>
                <a:cs typeface="Nunito" pitchFamily="34" charset="-120"/>
              </a:rPr>
              <a:t>Discos Duros de Estado Sólido PCIe</a:t>
            </a:r>
            <a:endParaRPr lang="en-US" sz="4374" dirty="0"/>
          </a:p>
        </p:txBody>
      </p:sp>
      <p:sp>
        <p:nvSpPr>
          <p:cNvPr id="5" name="Shape 2"/>
          <p:cNvSpPr/>
          <p:nvPr/>
        </p:nvSpPr>
        <p:spPr>
          <a:xfrm>
            <a:off x="2348389" y="2106692"/>
            <a:ext cx="3088958" cy="1909048"/>
          </a:xfrm>
          <a:prstGeom prst="roundRect">
            <a:avLst>
              <a:gd name="adj" fmla="val 20951"/>
            </a:avLst>
          </a:prstGeom>
          <a:noFill/>
          <a:ln w="27742">
            <a:solidFill>
              <a:srgbClr val="F2B42D"/>
            </a:solidFill>
            <a:prstDash val="solid"/>
          </a:ln>
        </p:spPr>
      </p:sp>
      <p:pic>
        <p:nvPicPr>
          <p:cNvPr id="6" name="Image 1" descr="preencoded.png">    </p:cNvPr>
          <p:cNvPicPr>
            <a:picLocks noChangeAspect="1"/>
          </p:cNvPicPr>
          <p:nvPr/>
        </p:nvPicPr>
        <p:blipFill>
          <a:blip r:embed="rId2"/>
          <a:stretch>
            <a:fillRect/>
          </a:stretch>
        </p:blipFill>
        <p:spPr>
          <a:xfrm>
            <a:off x="2376130" y="2134433"/>
            <a:ext cx="3033474" cy="1853565"/>
          </a:xfrm>
          <a:prstGeom prst="rect">
            <a:avLst/>
          </a:prstGeom>
        </p:spPr>
      </p:pic>
      <p:sp>
        <p:nvSpPr>
          <p:cNvPr id="7" name="Text 3"/>
          <p:cNvSpPr/>
          <p:nvPr/>
        </p:nvSpPr>
        <p:spPr>
          <a:xfrm>
            <a:off x="2348389" y="4293394"/>
            <a:ext cx="2225040" cy="347186"/>
          </a:xfrm>
          <a:prstGeom prst="rect">
            <a:avLst/>
          </a:prstGeom>
          <a:noFill/>
          <a:ln/>
        </p:spPr>
        <p:txBody>
          <a:bodyPr wrap="none" rtlCol="0" anchor="t"/>
          <a:lstStyle/>
          <a:p>
            <a:pPr algn="l" indent="0" marL="0">
              <a:lnSpc>
                <a:spcPts val="2734"/>
              </a:lnSpc>
              <a:buNone/>
            </a:pPr>
            <a:r>
              <a:rPr lang="en-US" sz="2187" b="1" dirty="0">
                <a:solidFill>
                  <a:srgbClr val="FFFFFF"/>
                </a:solidFill>
                <a:latin typeface="Nunito" pitchFamily="34" charset="0"/>
                <a:ea typeface="Nunito" pitchFamily="34" charset="-122"/>
                <a:cs typeface="Nunito" pitchFamily="34" charset="-120"/>
              </a:rPr>
              <a:t>Diseño Avanzado</a:t>
            </a:r>
            <a:endParaRPr lang="en-US" sz="2187" dirty="0"/>
          </a:p>
        </p:txBody>
      </p:sp>
      <p:sp>
        <p:nvSpPr>
          <p:cNvPr id="8" name="Text 4"/>
          <p:cNvSpPr/>
          <p:nvPr/>
        </p:nvSpPr>
        <p:spPr>
          <a:xfrm>
            <a:off x="2348389" y="4773811"/>
            <a:ext cx="3088958" cy="2487811"/>
          </a:xfrm>
          <a:prstGeom prst="rect">
            <a:avLst/>
          </a:prstGeom>
          <a:noFill/>
          <a:ln/>
        </p:spPr>
        <p:txBody>
          <a:bodyPr wrap="square" rtlCol="0" anchor="t"/>
          <a:lstStyle/>
          <a:p>
            <a:pPr algn="l" indent="0" marL="0">
              <a:lnSpc>
                <a:spcPts val="2799"/>
              </a:lnSpc>
              <a:buNone/>
            </a:pPr>
            <a:r>
              <a:rPr lang="en-US" sz="1750" dirty="0">
                <a:solidFill>
                  <a:srgbClr val="FFFFFF"/>
                </a:solidFill>
                <a:latin typeface="PT Sans" pitchFamily="34" charset="0"/>
                <a:ea typeface="PT Sans" pitchFamily="34" charset="-122"/>
                <a:cs typeface="PT Sans" pitchFamily="34" charset="-120"/>
              </a:rPr>
              <a:t>Los discos duros de estado sólido PCIe han evolucionado para proporcionar un rendimiento y fiabilidad excepcionales en entornos profesionales y de alta demanda.</a:t>
            </a:r>
            <a:endParaRPr lang="en-US" sz="1750" dirty="0"/>
          </a:p>
        </p:txBody>
      </p:sp>
      <p:sp>
        <p:nvSpPr>
          <p:cNvPr id="9" name="Shape 5"/>
          <p:cNvSpPr/>
          <p:nvPr/>
        </p:nvSpPr>
        <p:spPr>
          <a:xfrm>
            <a:off x="5770602" y="2106692"/>
            <a:ext cx="3088958" cy="1909048"/>
          </a:xfrm>
          <a:prstGeom prst="roundRect">
            <a:avLst>
              <a:gd name="adj" fmla="val 20951"/>
            </a:avLst>
          </a:prstGeom>
          <a:noFill/>
          <a:ln w="27742">
            <a:solidFill>
              <a:srgbClr val="D7425E"/>
            </a:solidFill>
            <a:prstDash val="solid"/>
          </a:ln>
        </p:spPr>
      </p:sp>
      <p:pic>
        <p:nvPicPr>
          <p:cNvPr id="10" name="Image 2" descr="preencoded.png">    </p:cNvPr>
          <p:cNvPicPr>
            <a:picLocks noChangeAspect="1"/>
          </p:cNvPicPr>
          <p:nvPr/>
        </p:nvPicPr>
        <p:blipFill>
          <a:blip r:embed="rId3"/>
          <a:stretch>
            <a:fillRect/>
          </a:stretch>
        </p:blipFill>
        <p:spPr>
          <a:xfrm>
            <a:off x="5798344" y="2134433"/>
            <a:ext cx="3033474" cy="1853565"/>
          </a:xfrm>
          <a:prstGeom prst="rect">
            <a:avLst/>
          </a:prstGeom>
        </p:spPr>
      </p:pic>
      <p:sp>
        <p:nvSpPr>
          <p:cNvPr id="11" name="Text 6"/>
          <p:cNvSpPr/>
          <p:nvPr/>
        </p:nvSpPr>
        <p:spPr>
          <a:xfrm>
            <a:off x="5770602" y="4293394"/>
            <a:ext cx="2221944" cy="347186"/>
          </a:xfrm>
          <a:prstGeom prst="rect">
            <a:avLst/>
          </a:prstGeom>
          <a:noFill/>
          <a:ln/>
        </p:spPr>
        <p:txBody>
          <a:bodyPr wrap="none" rtlCol="0" anchor="t"/>
          <a:lstStyle/>
          <a:p>
            <a:pPr algn="l" indent="0" marL="0">
              <a:lnSpc>
                <a:spcPts val="2734"/>
              </a:lnSpc>
              <a:buNone/>
            </a:pPr>
            <a:r>
              <a:rPr lang="en-US" sz="2187" b="1" dirty="0">
                <a:solidFill>
                  <a:srgbClr val="FFFFFF"/>
                </a:solidFill>
                <a:latin typeface="Nunito" pitchFamily="34" charset="0"/>
                <a:ea typeface="Nunito" pitchFamily="34" charset="-122"/>
                <a:cs typeface="Nunito" pitchFamily="34" charset="-120"/>
              </a:rPr>
              <a:t>Alta Velocidad</a:t>
            </a:r>
            <a:endParaRPr lang="en-US" sz="2187" dirty="0"/>
          </a:p>
        </p:txBody>
      </p:sp>
      <p:sp>
        <p:nvSpPr>
          <p:cNvPr id="12" name="Text 7"/>
          <p:cNvSpPr/>
          <p:nvPr/>
        </p:nvSpPr>
        <p:spPr>
          <a:xfrm>
            <a:off x="5770602" y="4773811"/>
            <a:ext cx="3088958" cy="1777008"/>
          </a:xfrm>
          <a:prstGeom prst="rect">
            <a:avLst/>
          </a:prstGeom>
          <a:noFill/>
          <a:ln/>
        </p:spPr>
        <p:txBody>
          <a:bodyPr wrap="square" rtlCol="0" anchor="t"/>
          <a:lstStyle/>
          <a:p>
            <a:pPr algn="l" indent="0" marL="0">
              <a:lnSpc>
                <a:spcPts val="2799"/>
              </a:lnSpc>
              <a:buNone/>
            </a:pPr>
            <a:r>
              <a:rPr lang="en-US" sz="1750" dirty="0">
                <a:solidFill>
                  <a:srgbClr val="FFFFFF"/>
                </a:solidFill>
                <a:latin typeface="PT Sans" pitchFamily="34" charset="0"/>
                <a:ea typeface="PT Sans" pitchFamily="34" charset="-122"/>
                <a:cs typeface="PT Sans" pitchFamily="34" charset="-120"/>
              </a:rPr>
              <a:t>Con altas tasas de transferencia y tiempos de respuesta ultrarrápidos, son ideales para cargas de trabajo intensivas y aplicaciones exigentes.</a:t>
            </a:r>
            <a:endParaRPr lang="en-US" sz="1750" dirty="0"/>
          </a:p>
        </p:txBody>
      </p:sp>
      <p:sp>
        <p:nvSpPr>
          <p:cNvPr id="13" name="Shape 8"/>
          <p:cNvSpPr/>
          <p:nvPr/>
        </p:nvSpPr>
        <p:spPr>
          <a:xfrm>
            <a:off x="9192816" y="2106692"/>
            <a:ext cx="3089077" cy="1909167"/>
          </a:xfrm>
          <a:prstGeom prst="roundRect">
            <a:avLst>
              <a:gd name="adj" fmla="val 20949"/>
            </a:avLst>
          </a:prstGeom>
          <a:noFill/>
          <a:ln w="27742">
            <a:solidFill>
              <a:srgbClr val="DD785E"/>
            </a:solidFill>
            <a:prstDash val="solid"/>
          </a:ln>
        </p:spPr>
      </p:sp>
      <p:pic>
        <p:nvPicPr>
          <p:cNvPr id="14" name="Image 3" descr="preencoded.png">    </p:cNvPr>
          <p:cNvPicPr>
            <a:picLocks noChangeAspect="1"/>
          </p:cNvPicPr>
          <p:nvPr/>
        </p:nvPicPr>
        <p:blipFill>
          <a:blip r:embed="rId4"/>
          <a:stretch>
            <a:fillRect/>
          </a:stretch>
        </p:blipFill>
        <p:spPr>
          <a:xfrm>
            <a:off x="9220557" y="2134433"/>
            <a:ext cx="3033593" cy="1853684"/>
          </a:xfrm>
          <a:prstGeom prst="rect">
            <a:avLst/>
          </a:prstGeom>
        </p:spPr>
      </p:pic>
      <p:sp>
        <p:nvSpPr>
          <p:cNvPr id="15" name="Text 9"/>
          <p:cNvSpPr/>
          <p:nvPr/>
        </p:nvSpPr>
        <p:spPr>
          <a:xfrm>
            <a:off x="9192816" y="4293513"/>
            <a:ext cx="3089077" cy="694373"/>
          </a:xfrm>
          <a:prstGeom prst="rect">
            <a:avLst/>
          </a:prstGeom>
          <a:noFill/>
          <a:ln/>
        </p:spPr>
        <p:txBody>
          <a:bodyPr wrap="square" rtlCol="0" anchor="t"/>
          <a:lstStyle/>
          <a:p>
            <a:pPr algn="l" indent="0" marL="0">
              <a:lnSpc>
                <a:spcPts val="2734"/>
              </a:lnSpc>
              <a:buNone/>
            </a:pPr>
            <a:r>
              <a:rPr lang="en-US" sz="2187" b="1" dirty="0">
                <a:solidFill>
                  <a:srgbClr val="FFFFFF"/>
                </a:solidFill>
                <a:latin typeface="Nunito" pitchFamily="34" charset="0"/>
                <a:ea typeface="Nunito" pitchFamily="34" charset="-122"/>
                <a:cs typeface="Nunito" pitchFamily="34" charset="-120"/>
              </a:rPr>
              <a:t>Optimización de Recursos</a:t>
            </a:r>
            <a:endParaRPr lang="en-US" sz="2187" dirty="0"/>
          </a:p>
        </p:txBody>
      </p:sp>
      <p:sp>
        <p:nvSpPr>
          <p:cNvPr id="16" name="Text 10"/>
          <p:cNvSpPr/>
          <p:nvPr/>
        </p:nvSpPr>
        <p:spPr>
          <a:xfrm>
            <a:off x="9192816" y="5121116"/>
            <a:ext cx="3089077" cy="1777008"/>
          </a:xfrm>
          <a:prstGeom prst="rect">
            <a:avLst/>
          </a:prstGeom>
          <a:noFill/>
          <a:ln/>
        </p:spPr>
        <p:txBody>
          <a:bodyPr wrap="square" rtlCol="0" anchor="t"/>
          <a:lstStyle/>
          <a:p>
            <a:pPr algn="l" indent="0" marL="0">
              <a:lnSpc>
                <a:spcPts val="2799"/>
              </a:lnSpc>
              <a:buNone/>
            </a:pPr>
            <a:r>
              <a:rPr lang="en-US" sz="1750" dirty="0">
                <a:solidFill>
                  <a:srgbClr val="FFFFFF"/>
                </a:solidFill>
                <a:latin typeface="PT Sans" pitchFamily="34" charset="0"/>
                <a:ea typeface="PT Sans" pitchFamily="34" charset="-122"/>
                <a:cs typeface="PT Sans" pitchFamily="34" charset="-120"/>
              </a:rPr>
              <a:t>La eficiencia energética y la gestión térmica avanzada hacen que los SSD PCIe sean la elección preferida para entornos de centro de datos y empresas.</a:t>
            </a:r>
            <a:endParaRPr lang="en-US" sz="1750" dirty="0"/>
          </a:p>
        </p:txBody>
      </p:sp>
      <p:pic>
        <p:nvPicPr>
          <p:cNvPr id="17"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2024-01-20T21:30:06Z</dcterms:created>
  <dcterms:modified xsi:type="dcterms:W3CDTF">2024-01-20T21:30:06Z</dcterms:modified>
</cp:coreProperties>
</file>